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7" r:id="rId2"/>
    <p:sldId id="270" r:id="rId3"/>
    <p:sldId id="258" r:id="rId4"/>
    <p:sldId id="277" r:id="rId5"/>
    <p:sldId id="288" r:id="rId6"/>
    <p:sldId id="278" r:id="rId7"/>
    <p:sldId id="290" r:id="rId8"/>
    <p:sldId id="279" r:id="rId9"/>
    <p:sldId id="280" r:id="rId10"/>
    <p:sldId id="291" r:id="rId11"/>
    <p:sldId id="281" r:id="rId12"/>
    <p:sldId id="282" r:id="rId13"/>
    <p:sldId id="283" r:id="rId14"/>
    <p:sldId id="292" r:id="rId15"/>
    <p:sldId id="284" r:id="rId16"/>
    <p:sldId id="285" r:id="rId17"/>
    <p:sldId id="293" r:id="rId18"/>
    <p:sldId id="286" r:id="rId19"/>
    <p:sldId id="287" r:id="rId20"/>
    <p:sldId id="301" r:id="rId21"/>
    <p:sldId id="300" r:id="rId22"/>
    <p:sldId id="302" r:id="rId23"/>
    <p:sldId id="303" r:id="rId24"/>
    <p:sldId id="304" r:id="rId25"/>
    <p:sldId id="307" r:id="rId26"/>
    <p:sldId id="308" r:id="rId27"/>
    <p:sldId id="309" r:id="rId28"/>
    <p:sldId id="310" r:id="rId29"/>
    <p:sldId id="312" r:id="rId30"/>
    <p:sldId id="311" r:id="rId31"/>
    <p:sldId id="299" r:id="rId32"/>
    <p:sldId id="295" r:id="rId33"/>
    <p:sldId id="296" r:id="rId34"/>
    <p:sldId id="297" r:id="rId35"/>
    <p:sldId id="298" r:id="rId36"/>
    <p:sldId id="272" r:id="rId37"/>
    <p:sldId id="273" r:id="rId38"/>
    <p:sldId id="271" r:id="rId39"/>
    <p:sldId id="274" r:id="rId40"/>
    <p:sldId id="275" r:id="rId41"/>
    <p:sldId id="276" r:id="rId42"/>
    <p:sldId id="305" r:id="rId43"/>
    <p:sldId id="306" r:id="rId44"/>
    <p:sldId id="259" r:id="rId45"/>
    <p:sldId id="267" r:id="rId46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">
          <p15:clr>
            <a:srgbClr val="A4A3A4"/>
          </p15:clr>
        </p15:guide>
        <p15:guide id="2" pos="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ADC9"/>
    <a:srgbClr val="C5C4E0"/>
    <a:srgbClr val="D9D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85" autoAdjust="0"/>
  </p:normalViewPr>
  <p:slideViewPr>
    <p:cSldViewPr snapToGrid="0" snapToObjects="1">
      <p:cViewPr varScale="1">
        <p:scale>
          <a:sx n="103" d="100"/>
          <a:sy n="103" d="100"/>
        </p:scale>
        <p:origin x="1860" y="108"/>
      </p:cViewPr>
      <p:guideLst>
        <p:guide orient="horz" pos="125"/>
        <p:guide pos="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B4898-DC66-614C-A22E-4F3CBA26A536}" type="datetime1">
              <a:rPr lang="de-DE" smtClean="0">
                <a:latin typeface="Arial"/>
              </a:rPr>
              <a:t>12.09.2017</a:t>
            </a:fld>
            <a:endParaRPr lang="de-DE" dirty="0">
              <a:latin typeface="Arial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Arial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081C-A71D-664D-A0D3-6E3693B5B088}" type="slidenum">
              <a:rPr lang="de-DE" smtClean="0">
                <a:latin typeface="Arial"/>
              </a:rPr>
              <a:t>‹Nr.›</a:t>
            </a:fld>
            <a:endParaRPr lang="de-DE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348283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A367CF0B-4E3F-2F41-947A-233AA7178947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8D5C10D8-31A4-B244-96E4-D9A84ECC886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469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8111" y="3167427"/>
            <a:ext cx="9371412" cy="498427"/>
          </a:xfrm>
        </p:spPr>
        <p:txBody>
          <a:bodyPr>
            <a:spAutoFit/>
          </a:bodyPr>
          <a:lstStyle>
            <a:lvl1pPr marL="0" indent="0" algn="l">
              <a:buNone/>
              <a:defRPr sz="2500" b="1" i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04100" y="382546"/>
            <a:ext cx="29258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500" dirty="0" smtClean="0">
                <a:solidFill>
                  <a:schemeClr val="accent1"/>
                </a:solidFill>
                <a:latin typeface="HSD Sans"/>
                <a:cs typeface="HSD Sans"/>
              </a:rPr>
              <a:t>HSD</a:t>
            </a:r>
            <a:endParaRPr lang="de-DE" sz="5500" dirty="0">
              <a:solidFill>
                <a:schemeClr val="accent1"/>
              </a:solidFill>
              <a:latin typeface="HSD Sans"/>
              <a:cs typeface="HSD Sans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147682" y="101520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Titel 8"/>
          <p:cNvSpPr>
            <a:spLocks noGrp="1"/>
          </p:cNvSpPr>
          <p:nvPr>
            <p:ph type="title"/>
          </p:nvPr>
        </p:nvSpPr>
        <p:spPr>
          <a:xfrm>
            <a:off x="114767" y="1468571"/>
            <a:ext cx="8962691" cy="821165"/>
          </a:xfrm>
        </p:spPr>
        <p:txBody>
          <a:bodyPr>
            <a:spAutoFit/>
          </a:bodyPr>
          <a:lstStyle>
            <a:lvl1pPr>
              <a:lnSpc>
                <a:spcPts val="5500"/>
              </a:lnSpc>
              <a:defRPr sz="55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49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chwarz HS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bg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bg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bg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5C154670-8ABE-9041-B1D8-3CD9D8E367C2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890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6687" y="122138"/>
            <a:ext cx="3327014" cy="66086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2200"/>
              </a:lnSpc>
              <a:defRPr sz="2000" b="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13909" y="186619"/>
            <a:ext cx="4810125" cy="6048235"/>
          </a:xfrm>
        </p:spPr>
        <p:txBody>
          <a:bodyPr lIns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6687" y="783003"/>
            <a:ext cx="3327014" cy="5451851"/>
          </a:xfrm>
        </p:spPr>
        <p:txBody>
          <a:bodyPr/>
          <a:lstStyle>
            <a:lvl1pPr marL="0" indent="0">
              <a:lnSpc>
                <a:spcPts val="16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678BDB24-8D62-BF46-9746-4D0C593C4C64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6208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0448" y="4809069"/>
            <a:ext cx="5486400" cy="490207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cs typeface="Arial"/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1775" y="231364"/>
            <a:ext cx="6173560" cy="46301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auf Platzhalter ziehen oder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0448" y="5299276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C1C73544-2A67-344C-912C-7576379EC2CE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106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Titel in weiß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5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29B98E8A-DF88-5B44-8785-24F1284BE2F6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9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HSD + 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8111" y="3237212"/>
            <a:ext cx="9371412" cy="423620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buNone/>
              <a:defRPr sz="2500" b="1" i="0">
                <a:solidFill>
                  <a:schemeClr val="tx1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Master-Untertitelformat bearbeiten</a:t>
            </a:r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2483714" y="382546"/>
            <a:ext cx="29258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500" kern="1200" dirty="0" smtClean="0">
                <a:solidFill>
                  <a:schemeClr val="tx1"/>
                </a:solidFill>
                <a:latin typeface="HSD Sans Maschinenbau"/>
                <a:ea typeface="+mn-ea"/>
                <a:cs typeface="HSD Sans Maschinenbau"/>
              </a:rPr>
              <a:t></a:t>
            </a:r>
            <a:endParaRPr lang="de-DE" sz="5500" dirty="0">
              <a:solidFill>
                <a:srgbClr val="000000"/>
              </a:solidFill>
              <a:latin typeface="HSD Sans Maschinenbau"/>
              <a:cs typeface="HSD Sans Maschinenbau"/>
            </a:endParaRPr>
          </a:p>
        </p:txBody>
      </p:sp>
      <p:sp>
        <p:nvSpPr>
          <p:cNvPr id="8" name="Rechteck 7"/>
          <p:cNvSpPr/>
          <p:nvPr userDrawn="1"/>
        </p:nvSpPr>
        <p:spPr>
          <a:xfrm>
            <a:off x="2527296" y="101520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 smtClean="0">
                <a:solidFill>
                  <a:srgbClr val="000000"/>
                </a:solidFill>
                <a:latin typeface="Arial"/>
                <a:cs typeface="Arial"/>
              </a:rPr>
              <a:t>Fachbereich</a:t>
            </a:r>
            <a:r>
              <a:rPr lang="en-GB" sz="12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200" b="1" dirty="0" err="1" smtClean="0">
                <a:solidFill>
                  <a:srgbClr val="000000"/>
                </a:solidFill>
                <a:latin typeface="Arial"/>
                <a:cs typeface="Arial"/>
              </a:rPr>
              <a:t>Maschinenbau</a:t>
            </a:r>
            <a:r>
              <a:rPr lang="en-GB" sz="12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GB" sz="12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GB" sz="1200" b="1" dirty="0" smtClean="0">
                <a:solidFill>
                  <a:srgbClr val="000000"/>
                </a:solidFill>
                <a:latin typeface="Arial"/>
                <a:cs typeface="Arial"/>
              </a:rPr>
              <a:t>und </a:t>
            </a:r>
            <a:r>
              <a:rPr lang="en-GB" sz="1200" b="1" dirty="0" err="1" smtClean="0">
                <a:solidFill>
                  <a:srgbClr val="000000"/>
                </a:solidFill>
                <a:latin typeface="Arial"/>
                <a:cs typeface="Arial"/>
              </a:rPr>
              <a:t>Verfahrenstechnik</a:t>
            </a:r>
            <a:endParaRPr lang="de-DE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14767" y="1468571"/>
            <a:ext cx="8962691" cy="821165"/>
          </a:xfrm>
        </p:spPr>
        <p:txBody>
          <a:bodyPr/>
          <a:lstStyle>
            <a:lvl1pPr>
              <a:lnSpc>
                <a:spcPts val="5500"/>
              </a:lnSpc>
              <a:defRPr sz="5500"/>
            </a:lvl1pPr>
          </a:lstStyle>
          <a:p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103536" y="383102"/>
            <a:ext cx="292586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500" dirty="0" smtClean="0">
                <a:solidFill>
                  <a:schemeClr val="accent1"/>
                </a:solidFill>
                <a:latin typeface="HSD Sans"/>
                <a:cs typeface="HSD Sans"/>
              </a:rPr>
              <a:t>HSD</a:t>
            </a:r>
            <a:endParaRPr lang="de-DE" sz="5500" dirty="0">
              <a:solidFill>
                <a:schemeClr val="accent1"/>
              </a:solidFill>
              <a:latin typeface="HSD Sans"/>
              <a:cs typeface="HSD San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147118" y="102076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49F9CBFE-9144-EB42-9F1D-1A8505C86179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612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088" y="1600200"/>
            <a:ext cx="8229600" cy="4525963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DD666B7C-00C2-B34C-86BA-DAAB5A6B88D9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3501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926" y="119336"/>
            <a:ext cx="8549640" cy="489878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000"/>
              </a:lnSpc>
              <a:defRPr sz="3000" b="0" cap="all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idx="13"/>
          </p:nvPr>
        </p:nvSpPr>
        <p:spPr>
          <a:xfrm>
            <a:off x="125088" y="836712"/>
            <a:ext cx="8229600" cy="5377767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Rechteck 8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56940486-51B9-9644-8062-1682724CEE78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7789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860" y="84726"/>
            <a:ext cx="8909779" cy="1521333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6235" y="3117427"/>
            <a:ext cx="4038600" cy="30087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38875" y="3117427"/>
            <a:ext cx="4038600" cy="30087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8" name="Inhaltsplatzhalter 2"/>
          <p:cNvSpPr>
            <a:spLocks noGrp="1"/>
          </p:cNvSpPr>
          <p:nvPr>
            <p:ph idx="14"/>
          </p:nvPr>
        </p:nvSpPr>
        <p:spPr>
          <a:xfrm>
            <a:off x="125088" y="1731904"/>
            <a:ext cx="8229600" cy="1317605"/>
          </a:xfrm>
        </p:spPr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5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76491687-6FCA-C349-BAB3-45FE6085FDF5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303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3940" y="111894"/>
            <a:ext cx="8909779" cy="6204462"/>
          </a:xfrm>
          <a:prstGeom prst="rect">
            <a:avLst/>
          </a:prstGeom>
        </p:spPr>
        <p:txBody>
          <a:bodyPr/>
          <a:lstStyle>
            <a:lvl1pPr>
              <a:lnSpc>
                <a:spcPts val="10000"/>
              </a:lnSpc>
              <a:defRPr sz="1100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FAC4F098-9772-9748-B325-82A7B411AA1F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97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groß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9761" y="153765"/>
            <a:ext cx="8441940" cy="6021969"/>
          </a:xfrm>
          <a:prstGeom prst="rect">
            <a:avLst/>
          </a:prstGeom>
        </p:spPr>
        <p:txBody>
          <a:bodyPr wrap="square">
            <a:noAutofit/>
          </a:bodyPr>
          <a:lstStyle>
            <a:lvl1pPr>
              <a:lnSpc>
                <a:spcPts val="13000"/>
              </a:lnSpc>
              <a:defRPr sz="15000"/>
            </a:lvl1pPr>
          </a:lstStyle>
          <a:p>
            <a:r>
              <a:rPr lang="de-DE" dirty="0" smtClean="0"/>
              <a:t>Titel</a:t>
            </a:r>
            <a:br>
              <a:rPr lang="de-DE" dirty="0" smtClean="0"/>
            </a:br>
            <a:r>
              <a:rPr lang="de-DE" dirty="0" smtClean="0"/>
              <a:t>groß</a:t>
            </a:r>
            <a:endParaRPr lang="de-DE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E2AB9642-32DB-284F-BCE0-CA134950E544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403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BE90B8FD-3762-774B-B7A2-1BC3BFD886FA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51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146579" y="6298944"/>
            <a:ext cx="28822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accent1"/>
                </a:solidFill>
                <a:latin typeface="Arial"/>
                <a:cs typeface="Arial"/>
              </a:rPr>
              <a:t>Hochschule</a:t>
            </a:r>
            <a:r>
              <a:rPr lang="en-GB" sz="1200" b="1" dirty="0">
                <a:solidFill>
                  <a:schemeClr val="accent1"/>
                </a:solidFill>
                <a:latin typeface="Arial"/>
                <a:cs typeface="Arial"/>
              </a:rPr>
              <a:t> Düsseldorf</a:t>
            </a:r>
          </a:p>
          <a:p>
            <a:r>
              <a:rPr lang="en-GB" sz="1200" dirty="0">
                <a:solidFill>
                  <a:schemeClr val="accent1"/>
                </a:solidFill>
                <a:latin typeface="Arial"/>
                <a:cs typeface="Arial"/>
              </a:rPr>
              <a:t>University of Applied Sciences</a:t>
            </a:r>
            <a:endParaRPr lang="de-DE" sz="12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5"/>
          </p:nvPr>
        </p:nvSpPr>
        <p:spPr>
          <a:xfrm>
            <a:off x="8218328" y="6478038"/>
            <a:ext cx="778344" cy="257509"/>
          </a:xfrm>
          <a:prstGeom prst="rect">
            <a:avLst/>
          </a:prstGeom>
        </p:spPr>
        <p:txBody>
          <a:bodyPr/>
          <a:lstStyle/>
          <a:p>
            <a:fld id="{523EB608-53F8-0843-A8D2-8A4E9931435B}" type="datetime1">
              <a:rPr lang="de-DE" smtClean="0"/>
              <a:t>12.09.2017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smtClean="0"/>
              <a:t>Informationen zur HSD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04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5815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55414" y="6437376"/>
            <a:ext cx="642621" cy="299341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1200" b="1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4ED6D3D6-228F-AB4A-B91E-8E2253C41C5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itelplatzhalter 9" title="Titel"/>
          <p:cNvSpPr>
            <a:spLocks noGrp="1"/>
          </p:cNvSpPr>
          <p:nvPr>
            <p:ph type="title"/>
          </p:nvPr>
        </p:nvSpPr>
        <p:spPr>
          <a:xfrm>
            <a:off x="100812" y="82895"/>
            <a:ext cx="8962691" cy="152648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9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527888" y="6301134"/>
            <a:ext cx="4812431" cy="435583"/>
          </a:xfrm>
          <a:prstGeom prst="rect">
            <a:avLst/>
          </a:prstGeom>
        </p:spPr>
        <p:txBody>
          <a:bodyPr/>
          <a:lstStyle>
            <a:lvl1pPr>
              <a:lnSpc>
                <a:spcPts val="1400"/>
              </a:lnSpc>
              <a:defRPr sz="1200" b="1">
                <a:latin typeface="Arial"/>
                <a:cs typeface="Arial"/>
              </a:defRPr>
            </a:lvl1pPr>
          </a:lstStyle>
          <a:p>
            <a:r>
              <a:rPr lang="de-DE" smtClean="0"/>
              <a:t>Informationen zur HSD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46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4" r:id="rId6"/>
    <p:sldLayoutId id="2147483661" r:id="rId7"/>
    <p:sldLayoutId id="2147483655" r:id="rId8"/>
    <p:sldLayoutId id="2147483663" r:id="rId9"/>
    <p:sldLayoutId id="2147483662" r:id="rId10"/>
    <p:sldLayoutId id="2147483656" r:id="rId11"/>
    <p:sldLayoutId id="2147483657" r:id="rId12"/>
    <p:sldLayoutId id="2147483664" r:id="rId13"/>
  </p:sldLayoutIdLst>
  <p:hf hdr="0"/>
  <p:txStyles>
    <p:titleStyle>
      <a:lvl1pPr algn="l" defTabSz="457200" rtl="0" eaLnBrk="1" latinLnBrk="0" hangingPunct="1">
        <a:lnSpc>
          <a:spcPts val="5500"/>
        </a:lnSpc>
        <a:spcBef>
          <a:spcPct val="0"/>
        </a:spcBef>
        <a:buNone/>
        <a:defRPr lang="de-DE" sz="5500" kern="1200" dirty="0">
          <a:ln>
            <a:noFill/>
          </a:ln>
          <a:solidFill>
            <a:schemeClr val="tx1"/>
          </a:solidFill>
          <a:latin typeface="HSD Sans"/>
          <a:ea typeface="+mj-ea"/>
          <a:cs typeface="HSD Sans"/>
        </a:defRPr>
      </a:lvl1pPr>
    </p:titleStyle>
    <p:bodyStyle>
      <a:lvl1pPr marL="0" indent="0" algn="l" defTabSz="457200" rtl="0" eaLnBrk="1" latinLnBrk="0" hangingPunct="1">
        <a:lnSpc>
          <a:spcPts val="3200"/>
        </a:lnSpc>
        <a:spcBef>
          <a:spcPct val="20000"/>
        </a:spcBef>
        <a:buFontTx/>
        <a:buNone/>
        <a:defRPr sz="3200" b="1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ts val="2800"/>
        </a:lnSpc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ts val="2600"/>
        </a:lnSpc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ts val="2200"/>
        </a:lnSpc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171700" indent="-342900" algn="l" defTabSz="457200" rtl="0" eaLnBrk="1" latinLnBrk="0" hangingPunct="1">
        <a:lnSpc>
          <a:spcPts val="2200"/>
        </a:lnSpc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0" y="2166310"/>
            <a:ext cx="9143999" cy="162007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4800" dirty="0" smtClean="0"/>
              <a:t>Personalversammlung</a:t>
            </a:r>
            <a:br>
              <a:rPr lang="de-DE" sz="4800" dirty="0" smtClean="0"/>
            </a:br>
            <a:r>
              <a:rPr lang="de-DE" sz="4800" dirty="0" smtClean="0"/>
              <a:t>13.09.2017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313956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6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872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50000"/>
              </a:lnSpc>
              <a:buFontTx/>
              <a:buChar char="-"/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lnSpc>
                <a:spcPct val="150000"/>
              </a:lnSpc>
              <a:buFontTx/>
              <a:buChar char="-"/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mehrtägigen Fortbildungen wird für jeden Fortbildungstag die Regelarbeitszeit gutgeschrieben.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33903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1075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WICHTIG: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DV-FLAZ wurde nicht gekündigt!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Flurfunk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 ist hier nicht richtig!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DV ist in Kraft und alle damit verbundenen Regelungen ebenfalls!</a:t>
            </a:r>
          </a:p>
          <a:p>
            <a:pPr lvl="1"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386202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Dienstvereinbarung über alternierende Telearbeit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Telearbeit ist die alternierende, also teilweise zu Hause zu erbringende Arbeitsleistung. Sie wird schriftlich für jeweils 1 Jahr vereinbart.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Homeoffice ist die kurzfristige, spontane zu Hause zu erbringende Arbeitsleistung. </a:t>
            </a:r>
          </a:p>
          <a:p>
            <a:pPr lvl="1"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20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974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Grundsätzlich kann jede Beschäftigte / jeder Beschäftigte an der Telearbeit teilnehmen.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der Telearbeit müssen die wesentlichen Aufgaben wie am Arbeitsplatz in der Hochschule erledigt werden können.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368185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260311"/>
            <a:ext cx="8670045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Antrag stellen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Eignung des Arbeitsplatzes für Telearbeit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Eigenverantwortliche Arbeitsorganisation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87599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312896"/>
            <a:ext cx="8670045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Eignung des häuslichen Telearbeitsplatzes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Sicherung der sozialen Kontakte zur Dienststelle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Persönliche Aspekte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Behinderung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Betreuungs- und Unterstützungsaufgaben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Entfernung zwischen Wohn- und Dienstort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21153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447497"/>
            <a:ext cx="8670045" cy="970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Eine Ablehnung ist besonders zu begründen und Bedarf der Mitbestimmung des Personalrates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Zu Beachten: 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Wenn es der Dienstbetrieb dringend erfordert, kann der Vorgesetzte in begründeten Einzelfällen dazu auffordern, den Dienst an der betrieblichen Arbeitsstätte zu leisten.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Bis zu 60% der wöchentlichen Arbeitszeit kann von zu Hause aus erbracht werden.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12376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058980"/>
            <a:ext cx="8670045" cy="1075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Fahrtzeiten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zwischen betrieblicher und häuslicher Betriebsstätte werden nicht auf die Arbeitszeit angerechnet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benötigten Informations- und Kommunikationstechnik werden kostenlos zur Verfügung gestellt, z. B. ein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VPN-Zugang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19318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123231"/>
            <a:ext cx="8670045" cy="872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weitere Ausstattung des Telearbeitsplatzes ist durch die Beschäftigten vorzunehmen.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Technische Störungen sind unverzüglich telefonisch dem Vorgesetzten zu melden und das weitere Vorgehen abzustimmen.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15037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04833"/>
            <a:ext cx="86700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Arbeitskosten (Strom etc.) werden von der Dienststelle nicht übernommen.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Bei Beschädigung und Diebstahl von Arbeitsmitteln, haftet der Beschäftigte nur, wenn Vorsatz oder grobe Fahrlässigkeit vorliegt.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Datenschutz: Der Schutz der Daten gegenüber Dritten muss gewährleistet sein. </a:t>
            </a: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Telearbeit</a:t>
            </a:r>
          </a:p>
        </p:txBody>
      </p:sp>
    </p:spTree>
    <p:extLst>
      <p:ext uri="{BB962C8B-B14F-4D97-AF65-F5344CB8AC3E}">
        <p14:creationId xmlns:p14="http://schemas.microsoft.com/office/powerpoint/2010/main" val="111572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2"/>
          <p:cNvSpPr>
            <a:spLocks noGrp="1"/>
          </p:cNvSpPr>
          <p:nvPr>
            <p:ph type="title"/>
          </p:nvPr>
        </p:nvSpPr>
        <p:spPr>
          <a:xfrm>
            <a:off x="0" y="2166310"/>
            <a:ext cx="9143999" cy="162007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de-DE" sz="4800" dirty="0" smtClean="0"/>
              <a:t>Herzlich</a:t>
            </a:r>
            <a:br>
              <a:rPr lang="de-DE" sz="4800" dirty="0" smtClean="0"/>
            </a:br>
            <a:r>
              <a:rPr lang="de-DE" sz="4800" dirty="0" smtClean="0"/>
              <a:t>Willkommen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893942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974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Dienstvereinbarung zur Teilnahme an Fortbildungsveranstaltungen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Erhaltungsqualifizierung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Förderungsfortbildung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Qualifizierung für andere Tätigkeiten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Wiedereinstiegsqualifizierung</a:t>
            </a:r>
          </a:p>
          <a:p>
            <a:pPr lvl="1"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073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04833"/>
            <a:ext cx="86700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7600" y="1527670"/>
            <a:ext cx="867004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Allen Beschäftigten der HSD steht die Teilnahme an Fortbildungsveranstaltungen offen.</a:t>
            </a: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55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04833"/>
            <a:ext cx="86700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7600" y="1527670"/>
            <a:ext cx="86700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7599" y="1704833"/>
            <a:ext cx="867004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Anmelde / Genehmigungsverfahren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 Veranstaltungen über den Workflow im »</a:t>
            </a:r>
            <a:r>
              <a:rPr lang="de-DE" sz="2400" dirty="0" smtClean="0"/>
              <a:t>Qualifizierungs- </a:t>
            </a:r>
            <a:r>
              <a:rPr lang="de-DE" sz="2400" dirty="0"/>
              <a:t>und </a:t>
            </a:r>
            <a:r>
              <a:rPr lang="de-DE" sz="2400" dirty="0" smtClean="0"/>
              <a:t>Weiterbildungsprogramm«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Externe Veranstaltungen „individuell“ bis zur Implementierung eines entsprechenden Workflows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624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04833"/>
            <a:ext cx="86700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7600" y="1527670"/>
            <a:ext cx="86700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7599" y="1704833"/>
            <a:ext cx="867004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Kein Platz mehr frei?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Fortbildung zum gewünschten Ersatztermin erneut beantragen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Prioritätensetzung mit Beteiligung des PR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326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04833"/>
            <a:ext cx="86700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Fortbildung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47600" y="1527670"/>
            <a:ext cx="867004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47599" y="1704833"/>
            <a:ext cx="8670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Kein Genehmigung?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Steht die Genehmigung noch aus, so erkundigt sich die Fortbildungsbeauftragte Nicole Krause beim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Genehmiger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(Vorgesetzten) nach den Sachstand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Soll die Fortbildung nicht genehmigt werden, so erfolgt die Beteiligung des PR unter Benennung der Ablehnungsgründe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40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IT - </a:t>
            </a:r>
            <a:r>
              <a:rPr lang="de-DE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Dienstvereinbarung:</a:t>
            </a:r>
            <a:endParaRPr lang="de-DE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Gilt für alle Beschäftigten der HSD, die IT-Systeme oder Bildschirmgeräte nutzen oder deren personenbezogene Daten automatisiert verarbeitet werden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Vereinbarung betrifft auch die Planung, Einführung, Anwendung und Veränderung von IT-Verfahren </a:t>
            </a:r>
          </a:p>
        </p:txBody>
      </p:sp>
    </p:spTree>
    <p:extLst>
      <p:ext uri="{BB962C8B-B14F-4D97-AF65-F5344CB8AC3E}">
        <p14:creationId xmlns:p14="http://schemas.microsoft.com/office/powerpoint/2010/main" val="19615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26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75864"/>
            <a:ext cx="8670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Leistungs- und Verhaltenskontrolle ist ausgeschlossen, wenn nichts anderes vereinbart wurde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Einsichtnahme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von Vorgesetzten in Datenbestände richtet sich nach dem Grundsatz der aufgaben- und zuständigkeits-bezogenen Berechtigung.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Gilt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nicht, wenn Tatsachen bekannt werden, die den Verdacht einer Dienst- bzw. Arbeitspflichtverletzung rechtfertigen. 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IT-DV</a:t>
            </a:r>
            <a:endParaRPr lang="de-DE" sz="4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5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915815"/>
            <a:ext cx="86700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IT als Werkzeug zur produktiveren Durchführung der Arbeit und als Medium für eine bessere Zusammenarbeit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Arbeit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menschengerecht unter der Beachtung entsprechender Normen gestalten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Schutz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der personenbezogenen Daten der Beschäftigten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gewährleisten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IT-DV</a:t>
            </a:r>
            <a:endParaRPr lang="de-DE" sz="4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2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953141"/>
            <a:ext cx="8670045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vor physischer und psychischer Überforderung schützen sowie durch hinreichende Einweisung, Betreuung und Fortbildung unterstützen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endParaRPr lang="de-DE" sz="24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Konkretisierung des LPVG (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. die PR-Beteiligung vor Beginn des Einsatzes von IT-Systemen und in allen Phasen der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Planung)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IT-DV</a:t>
            </a:r>
            <a:endParaRPr lang="de-DE" sz="4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29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953141"/>
            <a:ext cx="86700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Ausschließung betriebsbedingter Beendigungskündigungen infolge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von Einführung und Betrieb von Daten verarbeitenden Systemen sowie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 Folge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von damit verbundenen Organisations- und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Betriebsveränderungen.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4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Teilnahme der Beschäftigten an Maßnahmen zur Erhaltungsqualifizierung, Anpassungsqualifizierung und Höherqualifizierung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IT-DV</a:t>
            </a:r>
            <a:endParaRPr lang="de-DE" sz="4800" dirty="0" smtClean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dirty="0" smtClean="0"/>
              <a:t>3</a:t>
            </a:r>
          </a:p>
          <a:p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>
                <a:latin typeface="HSD Sans"/>
                <a:cs typeface="HSD Sans"/>
              </a:rPr>
              <a:t>tagesordnung</a:t>
            </a:r>
            <a:endParaRPr lang="de-DE" sz="4800" dirty="0" smtClean="0">
              <a:latin typeface="HSD Sans"/>
              <a:cs typeface="HSD Sans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Dienstvereinbarungen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Bestenauslese nach dem GG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-(Über-)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lastungsanzeige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Vorstellung der JAV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Rechenschaftsbericht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Pause (10 min)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Informationsveranstaltung der Hochschulleitung</a:t>
            </a:r>
          </a:p>
        </p:txBody>
      </p:sp>
    </p:spTree>
    <p:extLst>
      <p:ext uri="{BB962C8B-B14F-4D97-AF65-F5344CB8AC3E}">
        <p14:creationId xmlns:p14="http://schemas.microsoft.com/office/powerpoint/2010/main" val="219393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Alle aktuellen Dienstvereinbarungen sind in vollständiger Form bei uns auf der Internetseite zu finden.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Hochschule / Gremien &amp; Beauftragte / Personalräte / Personalrat Technik und Verwaltung / Informationen)</a:t>
            </a: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9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161737"/>
            <a:ext cx="8670045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sonst noch in der „Pipeline“? An welchen Dienstvereinbarungen wird noch (ergebnisoffen) gearbeitet?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Chipkarte (inhaltlich im wesentlichen fixiert!)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Praktika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MACH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Rahmenvertrag »Gute Arbeit«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3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Eine DV zu Prämien &amp; Zulagen (Rundschreiben Nr. 6/2017) wird aktuell nicht verhandelt.</a:t>
            </a:r>
          </a:p>
        </p:txBody>
      </p:sp>
    </p:spTree>
    <p:extLst>
      <p:ext uri="{BB962C8B-B14F-4D97-AF65-F5344CB8AC3E}">
        <p14:creationId xmlns:p14="http://schemas.microsoft.com/office/powerpoint/2010/main" val="26303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Bestenauslese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Auszug § 33 Abs. 2 GG: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„Jeder </a:t>
            </a:r>
            <a:r>
              <a:rPr lang="de-DE" sz="2200" i="1" dirty="0">
                <a:latin typeface="Arial" panose="020B0604020202020204" pitchFamily="34" charset="0"/>
                <a:cs typeface="Arial" panose="020B0604020202020204" pitchFamily="34" charset="0"/>
              </a:rPr>
              <a:t>Deutsche hat nach seiner Eignung, Befähigung und fachlichen Leistung gleichen Zugang zu jedem öffentlichen Amte</a:t>
            </a:r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Eignung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= persönliche und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gesundheitliche Eignung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Befähigung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= Fähigkeiten, Kenntnisse, Fertigkeiten und sonstige Eigenschaften, die für die dienstliche Verwendung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wesentlich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Fachliche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Leistungen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= Arbeitsergebnisse,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Arbeitsweise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oder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Führungsverhalten</a:t>
            </a:r>
          </a:p>
        </p:txBody>
      </p:sp>
    </p:spTree>
    <p:extLst>
      <p:ext uri="{BB962C8B-B14F-4D97-AF65-F5344CB8AC3E}">
        <p14:creationId xmlns:p14="http://schemas.microsoft.com/office/powerpoint/2010/main" val="13184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Bestenauslese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Bewerberinnen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Bewerbern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haben Anspruch auf 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ermessens-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beurteilungsfreie sowie diskriminierungsfreie Personalauswahl</a:t>
            </a:r>
            <a:endParaRPr lang="de-DE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 Auswahlentscheidung des Dienstherrn ist gerichtlich überprüfbar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In der Praxis erfolgt die Bestenauslese durch schriftliche und mündliche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Personalauswahlverfahren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Bestenauslese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Als Zugang zu einem öffentlichen Amt sind nicht nur die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Einstellung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sondern auch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Beförderung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und der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Aufstieg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anzusehen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Öffentliche Ämter sind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sowohl Beamtenstellen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als auch solche Stellen für tariflich Beschäftigte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Rechtssprechung</a:t>
            </a:r>
            <a:r>
              <a:rPr lang="de-DE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2200" i="1" dirty="0">
                <a:latin typeface="Arial" panose="020B0604020202020204" pitchFamily="34" charset="0"/>
                <a:cs typeface="Arial" panose="020B0604020202020204" pitchFamily="34" charset="0"/>
              </a:rPr>
              <a:t>BVerwGE 76, 243/251; BAGE 87, </a:t>
            </a:r>
            <a:r>
              <a:rPr lang="da-DK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165/169)</a:t>
            </a:r>
          </a:p>
        </p:txBody>
      </p:sp>
    </p:spTree>
    <p:extLst>
      <p:ext uri="{BB962C8B-B14F-4D97-AF65-F5344CB8AC3E}">
        <p14:creationId xmlns:p14="http://schemas.microsoft.com/office/powerpoint/2010/main" val="38950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Bestenauslese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mit dem Grundsatz der Bestenauslese verbundene objektive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Wertentscheidung bringt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das Interesse der Allgemeinheit zum Ausdruck, möglichst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qualifizierte Bewerberinnen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Bewerber in die öffentlichen Ämter zu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berufen.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ungeschmälerte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Anwendung des Leistungsgrundsatzes soll ein hohes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fachliches Niveau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und die rechtliche Integrität des öffentlichen Dienstes gewährleisten.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36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247" y="1841260"/>
            <a:ext cx="52387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2018145" y="520253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/>
              <a:t>http://www.wz.de/home/panorama/verdi-personalmangel-am-duesseldorfer-flughafen-gefaehrdet-sicherheit-1.2496922</a:t>
            </a:r>
          </a:p>
        </p:txBody>
      </p:sp>
    </p:spTree>
    <p:extLst>
      <p:ext uri="{BB962C8B-B14F-4D97-AF65-F5344CB8AC3E}">
        <p14:creationId xmlns:p14="http://schemas.microsoft.com/office/powerpoint/2010/main" val="303595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Auslöser: Bsp. „Sicherheitsmitarbeiter des Flughafens Düsseldorf“.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Arbeitsbelastung nimmt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zu.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Auswirkungen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der steigenden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Belastung: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Fehlerhafte Aufgabenerledigung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Längere Bearbeitungsdauer, Fristversäumnisse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, finanzielle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Ersatzansprüche, arbeitsrechtliche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Konsequenzen.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51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510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Überlastungssituationen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sind dem Arbeitgeber anzuzeigen.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 BGB: arbeitsvertragliche Nebenpflicht der/des AN: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 vor drohenden/voraussehbaren Schäden bewahren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Hinweis auf organisatorische Mängel und Arbeitszeitüberschreitung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7956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39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Entlastungsanzeige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dient der eigenen „Entlastung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“.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schützt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bei Fehlern vor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rechtlichen Konsequenzen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 schützt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sie vor voraussehbaren Schäden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WICHTIG: Beschreibung der Gefährdung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der ordnungsgemäßen Erfüllung der eigenen Aufgaben an einer konkreten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Situation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634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Was ist eine Dienstvereinbarung?</a:t>
            </a:r>
          </a:p>
          <a:p>
            <a:pPr>
              <a:lnSpc>
                <a:spcPct val="150000"/>
              </a:lnSpc>
            </a:pPr>
            <a:endParaRPr lang="de-DE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Generelle Regelung eines bestimmten Sachverhaltes. So soll sichergestellt werden, dass vergleichbare Dinge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grds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leich gehandhabt werden und zu einer Arbeitserleichterung auf beiden Seiten (PR und Dienststelle) führen.</a:t>
            </a:r>
          </a:p>
          <a:p>
            <a:pPr>
              <a:lnSpc>
                <a:spcPct val="150000"/>
              </a:lnSpc>
            </a:pPr>
            <a:endParaRPr lang="de-DE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84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785092"/>
            <a:ext cx="4261427" cy="5516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63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Entlastungsanzeige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Entlastungsanzeige sollte parallel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auch dem Personalrat mit angezeigt werden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Warum?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Unterstützung beim Dienstgespräch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Personalengpässe werden dem Personalrat angezeigt</a:t>
            </a: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641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42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0" y="221025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HSD Sans"/>
                <a:cs typeface="HSD Sans"/>
              </a:rPr>
              <a:t>Wir sind die</a:t>
            </a:r>
            <a:br>
              <a:rPr lang="de-DE" sz="4800" dirty="0">
                <a:latin typeface="HSD Sans"/>
                <a:cs typeface="HSD Sans"/>
              </a:rPr>
            </a:br>
            <a:r>
              <a:rPr lang="de-DE" sz="4800" dirty="0">
                <a:latin typeface="HSD Sans"/>
                <a:cs typeface="HSD Sans"/>
              </a:rPr>
              <a:t>JAV</a:t>
            </a:r>
            <a:endParaRPr lang="de-DE" sz="4800" dirty="0" smtClean="0">
              <a:latin typeface="HSD Sans"/>
              <a:cs typeface="HSD Sans"/>
            </a:endParaRPr>
          </a:p>
        </p:txBody>
      </p:sp>
    </p:spTree>
    <p:extLst>
      <p:ext uri="{BB962C8B-B14F-4D97-AF65-F5344CB8AC3E}">
        <p14:creationId xmlns:p14="http://schemas.microsoft.com/office/powerpoint/2010/main" val="24932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JAV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419326"/>
            <a:ext cx="8996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Teil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des Personalrates als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Gremium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Vertretung der Jugendlichen unter 18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Jahren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Vertretung der zur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Berufsausbildung beschäftigten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Auszubildende, Praktikanten unter 25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Jahren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	- darüber zu wachen, ob geltende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Gesetze eingehalten werden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		- Maßnahmen beantragen, die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den Auszubildenden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dienen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135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44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Rechenschaftsbericht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Beteiligung des Personalrats:</a:t>
            </a:r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72 – Mitbestimmungspflichtige Angelegenheiten: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230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73 – Mitwirkungspflichtige Angelegenheiten: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74 – Beteiligung in personellen Angelegenheiten: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§ 75  - Anhörungspflichtige Angelegenheiten: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smtClean="0">
                <a:latin typeface="Arial" panose="020B0604020202020204" pitchFamily="34" charset="0"/>
                <a:cs typeface="Arial" panose="020B0604020202020204" pitchFamily="34" charset="0"/>
              </a:rPr>
              <a:t>Detaillierte 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 folgen im </a:t>
            </a:r>
            <a:r>
              <a:rPr lang="de-DE" sz="2400" smtClean="0">
                <a:latin typeface="Arial" panose="020B0604020202020204" pitchFamily="34" charset="0"/>
                <a:cs typeface="Arial" panose="020B0604020202020204" pitchFamily="34" charset="0"/>
              </a:rPr>
              <a:t>nächsten StichTach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0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45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4800" dirty="0">
              <a:latin typeface="HSD Sans"/>
              <a:cs typeface="HSD Sans"/>
            </a:endParaRPr>
          </a:p>
          <a:p>
            <a:pPr algn="ctr"/>
            <a:endParaRPr lang="de-DE" sz="4800" dirty="0" smtClean="0">
              <a:latin typeface="HSD Sans"/>
              <a:cs typeface="HSD Sans"/>
            </a:endParaRPr>
          </a:p>
          <a:p>
            <a:pPr algn="ctr"/>
            <a:r>
              <a:rPr lang="de-DE" sz="13800" dirty="0" smtClean="0">
                <a:latin typeface="HSD Sans"/>
                <a:cs typeface="HSD Sans"/>
              </a:rPr>
              <a:t>Pause</a:t>
            </a:r>
          </a:p>
          <a:p>
            <a:pPr algn="ctr"/>
            <a:endParaRPr lang="de-DE" sz="4800" dirty="0" smtClean="0">
              <a:latin typeface="HSD Sans"/>
              <a:cs typeface="HSD Sans"/>
            </a:endParaRPr>
          </a:p>
          <a:p>
            <a:pPr algn="ctr"/>
            <a:endParaRPr lang="de-DE" sz="4800" dirty="0" smtClean="0">
              <a:latin typeface="HSD Sans"/>
              <a:cs typeface="HSD Sans"/>
            </a:endParaRPr>
          </a:p>
        </p:txBody>
      </p:sp>
    </p:spTree>
    <p:extLst>
      <p:ext uri="{BB962C8B-B14F-4D97-AF65-F5344CB8AC3E}">
        <p14:creationId xmlns:p14="http://schemas.microsoft.com/office/powerpoint/2010/main" val="28825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964097"/>
            <a:ext cx="8670045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Dienstvereinbarung Flexible Arbeitszeit (FLAZ):</a:t>
            </a:r>
          </a:p>
          <a:p>
            <a:pPr>
              <a:lnSpc>
                <a:spcPct val="150000"/>
              </a:lnSpc>
            </a:pPr>
            <a:endParaRPr lang="de-DE" sz="2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Regelt die Ausgestaltung unserer Arbeitszeit, legt Servicezeiten fest, regelt, wie mit Zeitguthaben/Zeitschulden umgegangen wird, Arztbesuche in der Arbeitszeit und vieles mehr.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Die Dienstvereinbarung und den dazugehörigen Leitfaden finden Sie auf den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Intranetseiten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des Dezernates Personal und Recht.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Was regelt die DV FLAZ? </a:t>
            </a:r>
            <a:endParaRPr lang="de-DE" sz="24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 smtClean="0"/>
          </a:p>
          <a:p>
            <a:pPr>
              <a:lnSpc>
                <a:spcPct val="150000"/>
              </a:lnSpc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6393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506500"/>
            <a:ext cx="8670045" cy="1072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Jeder Beschäftigte hat zwei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Arbeitszeitkonten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Persönliches Zeitkonto: max. 30 Stunden Zeitguthaben und 10 Stunden Zeitschuld möglich bzw. übertragbar.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Sammelkonto: max. 160 Stunden Zeitguthaben übertragbar.</a:t>
            </a: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30000"/>
              </a:lnSpc>
              <a:buFontTx/>
              <a:buChar char="-"/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Ausnahmefällen wie die unvorhersehbare Betreuung von kranken Kindern/pflegebedürftigen Angehörigen, kann die max. Zeitschuld auf 40 Stunden erhöht werden.</a:t>
            </a:r>
          </a:p>
          <a:p>
            <a:pPr>
              <a:lnSpc>
                <a:spcPct val="150000"/>
              </a:lnSpc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21899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527670"/>
            <a:ext cx="8670045" cy="11264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Arztbesuche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während der Arbeitszeit: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Wahrnehmung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während der Regelarbeitszeit (+)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Anrechnung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auf die Arbeitszeit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(-)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Vorlage einer formellen ärztlichen Bescheinigung: max. 2 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Stunden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pro Quartal anrechenbar auf Arbeitszeit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Sonderregelungen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bei z.B.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chronisch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Erkrankten möglich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145559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788345"/>
            <a:ext cx="8670045" cy="974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Servicezeit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Zeit, in der jede Organisationseinheit ausreichend personell besetzt ist (Erreichbarkeit/Ansprechbarkeit) </a:t>
            </a: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hiermit ist nicht die persönliche Anwesenheit in dieser Zeit gemeint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1666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Personalversammlung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6D3D6-228F-AB4A-B91E-8E2253C41C55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7600" y="100800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HSD Sans"/>
                <a:cs typeface="HSD Sans"/>
              </a:rPr>
              <a:t>Dienstvereinbarungen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7600" y="1525852"/>
            <a:ext cx="8670045" cy="1075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Dienstreisen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Bei Dienstreisen, Dienstgängen, eintägigen Fortbildungen sowie An- und Abreisetagen bei mehrtägigen Fortbildungen werden alle Zeiten mit ihrer tatsächlichen Dauer berücksichtigt.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Reisezeiten zwischen 6 Uhr und 20 Uhr werden ebenfalls mit ihrer tatsächlichen Dauer berücksichtigt. Andere zur Hälfte.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7600" y="696673"/>
            <a:ext cx="87716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FLAZ</a:t>
            </a:r>
          </a:p>
        </p:txBody>
      </p:sp>
    </p:spTree>
    <p:extLst>
      <p:ext uri="{BB962C8B-B14F-4D97-AF65-F5344CB8AC3E}">
        <p14:creationId xmlns:p14="http://schemas.microsoft.com/office/powerpoint/2010/main" val="42795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D Präsentation">
  <a:themeElements>
    <a:clrScheme name="HSD">
      <a:dk1>
        <a:sysClr val="windowText" lastClr="000000"/>
      </a:dk1>
      <a:lt1>
        <a:sysClr val="window" lastClr="FFFFFF"/>
      </a:lt1>
      <a:dk2>
        <a:srgbClr val="464646"/>
      </a:dk2>
      <a:lt2>
        <a:srgbClr val="EEECE1"/>
      </a:lt2>
      <a:accent1>
        <a:srgbClr val="E60028"/>
      </a:accent1>
      <a:accent2>
        <a:srgbClr val="FFEB00"/>
      </a:accent2>
      <a:accent3>
        <a:srgbClr val="00AFD7"/>
      </a:accent3>
      <a:accent4>
        <a:srgbClr val="64B432"/>
      </a:accent4>
      <a:accent5>
        <a:srgbClr val="C8C8C8"/>
      </a:accent5>
      <a:accent6>
        <a:srgbClr val="E6E6E6"/>
      </a:accent6>
      <a:hlink>
        <a:srgbClr val="0000FF"/>
      </a:hlink>
      <a:folHlink>
        <a:srgbClr val="24005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anchor="t" anchorCtr="0">
        <a:spAutoFit/>
      </a:bodyPr>
      <a:lstStyle>
        <a:defPPr>
          <a:defRPr sz="1200" b="1" dirty="0" err="1">
            <a:solidFill>
              <a:srgbClr val="FF0000"/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5500" dirty="0" smtClean="0">
            <a:latin typeface="HSD Sans"/>
            <a:cs typeface="HSD San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20140520_HSD_PowerPoint.thmx</Template>
  <TotalTime>0</TotalTime>
  <Words>1416</Words>
  <Application>Microsoft Office PowerPoint</Application>
  <PresentationFormat>Bildschirmpräsentation (4:3)</PresentationFormat>
  <Paragraphs>566</Paragraphs>
  <Slides>45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45</vt:i4>
      </vt:variant>
    </vt:vector>
  </HeadingPairs>
  <TitlesOfParts>
    <vt:vector size="51" baseType="lpstr">
      <vt:lpstr>Arial</vt:lpstr>
      <vt:lpstr>Calibri</vt:lpstr>
      <vt:lpstr>HSD Sans</vt:lpstr>
      <vt:lpstr>HSD Sans Maschinenbau</vt:lpstr>
      <vt:lpstr>Symbol</vt:lpstr>
      <vt:lpstr>HSD Präsentation</vt:lpstr>
      <vt:lpstr>Personalversammlung 13.09.2017</vt:lpstr>
      <vt:lpstr>Herzlich Willkommen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HSD Präsentation</dc:title>
  <dc:creator>Vranken</dc:creator>
  <cp:lastModifiedBy>Femers, Frank</cp:lastModifiedBy>
  <cp:revision>204</cp:revision>
  <cp:lastPrinted>2015-09-01T12:55:45Z</cp:lastPrinted>
  <dcterms:created xsi:type="dcterms:W3CDTF">2014-06-16T13:46:53Z</dcterms:created>
  <dcterms:modified xsi:type="dcterms:W3CDTF">2017-09-12T15:19:39Z</dcterms:modified>
</cp:coreProperties>
</file>